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7"/>
  </p:notesMasterIdLst>
  <p:handoutMasterIdLst>
    <p:handoutMasterId r:id="rId18"/>
  </p:handoutMasterIdLst>
  <p:sldIdLst>
    <p:sldId id="283" r:id="rId3"/>
    <p:sldId id="374" r:id="rId4"/>
    <p:sldId id="359" r:id="rId5"/>
    <p:sldId id="363" r:id="rId6"/>
    <p:sldId id="380" r:id="rId7"/>
    <p:sldId id="381" r:id="rId8"/>
    <p:sldId id="362" r:id="rId9"/>
    <p:sldId id="376" r:id="rId10"/>
    <p:sldId id="366" r:id="rId11"/>
    <p:sldId id="370" r:id="rId12"/>
    <p:sldId id="377" r:id="rId13"/>
    <p:sldId id="371" r:id="rId14"/>
    <p:sldId id="372" r:id="rId15"/>
    <p:sldId id="375" r:id="rId16"/>
  </p:sldIdLst>
  <p:sldSz cx="12195175" cy="6859588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524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FF66"/>
    <a:srgbClr val="FF9900"/>
    <a:srgbClr val="CC00FF"/>
    <a:srgbClr val="FF00FF"/>
    <a:srgbClr val="FFFF00"/>
    <a:srgbClr val="33CC33"/>
    <a:srgbClr val="686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93260" autoAdjust="0"/>
  </p:normalViewPr>
  <p:slideViewPr>
    <p:cSldViewPr>
      <p:cViewPr varScale="1">
        <p:scale>
          <a:sx n="123" d="100"/>
          <a:sy n="123" d="100"/>
        </p:scale>
        <p:origin x="102" y="336"/>
      </p:cViewPr>
      <p:guideLst>
        <p:guide orient="horz" pos="2115"/>
        <p:guide pos="524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2772" y="-90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ustomXml" Target="../customXml/item2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836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AD8F6-FF7C-447F-A91D-4FA7CFC9C0C5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009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836" y="9428009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7EE11-88F6-4E42-B196-8CF9EA9FE22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391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45B75E70-762A-4375-AA7C-DE9BB7CC9339}" type="datetimeFigureOut">
              <a:rPr lang="de-DE" smtClean="0"/>
              <a:pPr/>
              <a:t>18.02.2021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F1895BC-06EC-475A-97CA-BF53472F2E0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6837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2460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CARATS: Collaborative Actions for Renovation of Air Traffic Systems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CAAMS: China's Civil Aviation ATM Modernization Strategy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7591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psf\Host\Users\cd\Desktop\Startbild_16zu9-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78399" y="1573200"/>
            <a:ext cx="10864800" cy="741600"/>
          </a:xfrm>
        </p:spPr>
        <p:txBody>
          <a:bodyPr/>
          <a:lstStyle>
            <a:lvl1pPr>
              <a:tabLst>
                <a:tab pos="2038350" algn="l"/>
              </a:tabLst>
              <a:defRPr b="1"/>
            </a:lvl1pPr>
          </a:lstStyle>
          <a:p>
            <a:pPr lvl="0"/>
            <a:r>
              <a:rPr lang="en-GB" noProof="0" dirty="0"/>
              <a:t>Click here to insert lecture title</a:t>
            </a:r>
            <a:endParaRPr lang="de-DE" noProof="0" dirty="0"/>
          </a:p>
        </p:txBody>
      </p:sp>
      <p:sp>
        <p:nvSpPr>
          <p:cNvPr id="16" name="Rectangle 3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78399" y="2430000"/>
            <a:ext cx="10864800" cy="1152000"/>
          </a:xfrm>
        </p:spPr>
        <p:txBody>
          <a:bodyPr/>
          <a:lstStyle>
            <a:lvl1pPr marL="0" indent="0">
              <a:buFontTx/>
              <a:buNone/>
              <a:defRPr sz="2400" baseline="0">
                <a:solidFill>
                  <a:srgbClr val="686868"/>
                </a:solidFill>
              </a:defRPr>
            </a:lvl1pPr>
          </a:lstStyle>
          <a:p>
            <a:pPr lvl="0"/>
            <a:r>
              <a:rPr lang="en-GB" noProof="0" dirty="0"/>
              <a:t>Click here to insert lecture subtitle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&gt; Lecture &gt; Author  •  Document &gt; Date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pic>
        <p:nvPicPr>
          <p:cNvPr id="8" name="Picture 4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30" y="5598000"/>
            <a:ext cx="1080000" cy="956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2853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chart title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11221200" cy="4338000"/>
          </a:xfrm>
        </p:spPr>
        <p:txBody>
          <a:bodyPr/>
          <a:lstStyle/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&gt; Lecture &gt; Author  •  Document &gt; Date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187" y="333450"/>
            <a:ext cx="235104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502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chart title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5482800" cy="4338000"/>
          </a:xfrm>
        </p:spPr>
        <p:txBody>
          <a:bodyPr/>
          <a:lstStyle/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 hasCustomPrompt="1"/>
          </p:nvPr>
        </p:nvSpPr>
        <p:spPr>
          <a:xfrm>
            <a:off x="6224400" y="1591200"/>
            <a:ext cx="5482800" cy="433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GB" noProof="0" dirty="0"/>
              <a:t>Click onto symbol to insert picture</a:t>
            </a:r>
          </a:p>
          <a:p>
            <a:endParaRPr lang="en-GB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&gt; Lecture &gt; Author  •  Document &gt; Date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00678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 Inhal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chart title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5482800" cy="4338000"/>
          </a:xfrm>
        </p:spPr>
        <p:txBody>
          <a:bodyPr/>
          <a:lstStyle/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&gt; Lecture &gt; Author  •  Document &gt; Date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93620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chart title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5482800" cy="4338000"/>
          </a:xfrm>
        </p:spPr>
        <p:txBody>
          <a:bodyPr/>
          <a:lstStyle/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&gt; Lecture &gt; Author  •  Document &gt; Date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6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6224400" y="1591200"/>
            <a:ext cx="5482800" cy="4338000"/>
          </a:xfrm>
        </p:spPr>
        <p:txBody>
          <a:bodyPr/>
          <a:lstStyle/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187" y="333450"/>
            <a:ext cx="235104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793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1"/>
          <p:cNvSpPr>
            <a:spLocks noGrp="1"/>
          </p:cNvSpPr>
          <p:nvPr>
            <p:ph type="body" idx="11" hasCustomPrompt="1"/>
          </p:nvPr>
        </p:nvSpPr>
        <p:spPr>
          <a:xfrm>
            <a:off x="485999" y="1591200"/>
            <a:ext cx="5482800" cy="334800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GB" noProof="0" dirty="0"/>
              <a:t>Click here to insert header line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224399" y="1591200"/>
            <a:ext cx="5482800" cy="334800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GB" noProof="0" dirty="0"/>
              <a:t>Click here to insert header line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chart title</a:t>
            </a:r>
            <a:endParaRPr lang="en-GB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86000" y="2141999"/>
            <a:ext cx="5482800" cy="3787200"/>
          </a:xfrm>
        </p:spPr>
        <p:txBody>
          <a:bodyPr/>
          <a:lstStyle/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1" name="Textplatzhalter 6"/>
          <p:cNvSpPr>
            <a:spLocks noGrp="1"/>
          </p:cNvSpPr>
          <p:nvPr>
            <p:ph type="body" sz="quarter" idx="16" hasCustomPrompt="1"/>
          </p:nvPr>
        </p:nvSpPr>
        <p:spPr>
          <a:xfrm>
            <a:off x="6224400" y="2142000"/>
            <a:ext cx="5482800" cy="3787200"/>
          </a:xfrm>
        </p:spPr>
        <p:txBody>
          <a:bodyPr/>
          <a:lstStyle/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&gt; Lecture &gt; Author  •  Document &gt; Date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38477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chart title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&gt; Lecture &gt; Author  •  Document &gt; Date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19387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&gt; Lecture &gt; Author  •  Document &gt; Date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187" y="333450"/>
            <a:ext cx="235104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683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 ohne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&gt; Lecture &gt; Author  •  Document &gt; Date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22844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0" descr="Folie-03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87"/>
          <a:stretch>
            <a:fillRect/>
          </a:stretch>
        </p:blipFill>
        <p:spPr bwMode="auto">
          <a:xfrm>
            <a:off x="1588" y="6143625"/>
            <a:ext cx="121856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5999" y="648000"/>
            <a:ext cx="11221200" cy="7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here to insert chart title</a:t>
            </a:r>
            <a:endParaRPr lang="de-DE" noProof="0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999" y="1591200"/>
            <a:ext cx="11221200" cy="43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Master text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1" name="Rectangle 5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9999" y="126000"/>
            <a:ext cx="101772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0" dirty="0"/>
              <a:t>&gt; Lecture &gt; Author  •  Document &gt; Date</a:t>
            </a:r>
          </a:p>
        </p:txBody>
      </p:sp>
      <p:sp>
        <p:nvSpPr>
          <p:cNvPr id="12" name="Rectangle 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6000" y="126000"/>
            <a:ext cx="1044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lang="de-DE" sz="800" kern="1200">
                <a:solidFill>
                  <a:srgbClr val="686868"/>
                </a:solidFill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GB" noProof="0" dirty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8367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61" r:id="rId4"/>
    <p:sldLayoutId id="2147483662" r:id="rId5"/>
    <p:sldLayoutId id="2147483658" r:id="rId6"/>
    <p:sldLayoutId id="2147483655" r:id="rId7"/>
    <p:sldLayoutId id="2147483656" r:id="rId8"/>
    <p:sldLayoutId id="2147483660" r:id="rId9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686868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80000" indent="-180000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64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64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228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9692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LDACS Briefing</a:t>
            </a:r>
            <a:br>
              <a:rPr lang="en-US" dirty="0"/>
            </a:br>
            <a:r>
              <a:rPr lang="en-US" b="0" dirty="0"/>
              <a:t>Current Status of LDACS Development and Standardization</a:t>
            </a:r>
            <a:br>
              <a:rPr lang="en-US" dirty="0"/>
            </a:br>
            <a:br>
              <a:rPr lang="en-US" dirty="0"/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878399" y="2430000"/>
            <a:ext cx="10864800" cy="2016000"/>
          </a:xfrm>
        </p:spPr>
        <p:txBody>
          <a:bodyPr/>
          <a:lstStyle/>
          <a:p>
            <a:r>
              <a:rPr lang="en-US" sz="2000" dirty="0"/>
              <a:t>Prepared by Project Team Terrestrial Data Link (PT-T)</a:t>
            </a:r>
            <a:br>
              <a:rPr lang="en-US" sz="2000" dirty="0"/>
            </a:br>
            <a:r>
              <a:rPr lang="en-US" sz="2000" dirty="0"/>
              <a:t>of the ICAO Communications Panel</a:t>
            </a:r>
          </a:p>
          <a:p>
            <a:endParaRPr lang="en-US" b="1" dirty="0"/>
          </a:p>
          <a:p>
            <a:r>
              <a:rPr lang="en-US" b="1" dirty="0"/>
              <a:t>Presented to FSMP</a:t>
            </a:r>
          </a:p>
          <a:p>
            <a:r>
              <a:rPr lang="en-US" b="1" dirty="0"/>
              <a:t>March 2021</a:t>
            </a:r>
          </a:p>
        </p:txBody>
      </p:sp>
    </p:spTree>
    <p:extLst>
      <p:ext uri="{BB962C8B-B14F-4D97-AF65-F5344CB8AC3E}">
        <p14:creationId xmlns:p14="http://schemas.microsoft.com/office/powerpoint/2010/main" val="447840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will LDACS be deployed?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/>
              <a:t>With a valid business case for airlines/</a:t>
            </a:r>
            <a:r>
              <a:rPr lang="en-US" sz="2000" b="1" dirty="0" err="1"/>
              <a:t>airframers</a:t>
            </a:r>
            <a:endParaRPr lang="en-US" sz="2000" b="1" dirty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b="1" dirty="0"/>
              <a:t>Main guideline: </a:t>
            </a:r>
            <a:r>
              <a:rPr lang="en-US" dirty="0">
                <a:solidFill>
                  <a:srgbClr val="C00000"/>
                </a:solidFill>
              </a:rPr>
              <a:t>Re-use existing infrastructure on-board and on ground as far as possible to reduce costs</a:t>
            </a:r>
          </a:p>
          <a:p>
            <a:pPr marL="0" indent="0">
              <a:buNone/>
            </a:pPr>
            <a:endParaRPr lang="en-US" sz="800" dirty="0"/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rgbClr val="C00000"/>
                </a:solidFill>
              </a:rPr>
              <a:t>Re-use avionics installation</a:t>
            </a:r>
          </a:p>
          <a:p>
            <a:pPr lvl="1">
              <a:buClr>
                <a:schemeClr val="tx1"/>
              </a:buClr>
            </a:pPr>
            <a:r>
              <a:rPr lang="en-US" dirty="0"/>
              <a:t>Bring LDACS on-board </a:t>
            </a:r>
            <a:r>
              <a:rPr lang="en-US" dirty="0">
                <a:solidFill>
                  <a:srgbClr val="0070C0"/>
                </a:solidFill>
              </a:rPr>
              <a:t>without additional antenna or avionics box</a:t>
            </a:r>
          </a:p>
          <a:p>
            <a:pPr lvl="1">
              <a:buClr>
                <a:schemeClr val="tx1"/>
              </a:buClr>
            </a:pPr>
            <a:r>
              <a:rPr lang="en-US" dirty="0"/>
              <a:t>Develop </a:t>
            </a:r>
            <a:r>
              <a:rPr lang="en-US" dirty="0">
                <a:solidFill>
                  <a:srgbClr val="0070C0"/>
                </a:solidFill>
              </a:rPr>
              <a:t>combined VDL/LDACS radio </a:t>
            </a:r>
            <a:r>
              <a:rPr lang="en-US" dirty="0"/>
              <a:t>in a single avionics box</a:t>
            </a:r>
          </a:p>
          <a:p>
            <a:pPr lvl="1">
              <a:buClr>
                <a:schemeClr val="tx1"/>
              </a:buClr>
            </a:pPr>
            <a:r>
              <a:rPr lang="en-US" dirty="0"/>
              <a:t>Exchange VHF antenna with a combined VHF-/L-band antenna having the same footprint</a:t>
            </a:r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rgbClr val="C00000"/>
                </a:solidFill>
              </a:rPr>
              <a:t>Advantages</a:t>
            </a:r>
          </a:p>
          <a:p>
            <a:pPr lvl="1">
              <a:buClr>
                <a:schemeClr val="tx1"/>
              </a:buClr>
            </a:pPr>
            <a:r>
              <a:rPr lang="en-US" dirty="0"/>
              <a:t>Almost </a:t>
            </a:r>
            <a:r>
              <a:rPr lang="en-US" dirty="0">
                <a:solidFill>
                  <a:srgbClr val="0070C0"/>
                </a:solidFill>
              </a:rPr>
              <a:t>one-to-one exchange </a:t>
            </a:r>
            <a:r>
              <a:rPr lang="en-US" dirty="0"/>
              <a:t>of VDL with combined VDL/LDACS radio</a:t>
            </a:r>
          </a:p>
          <a:p>
            <a:pPr lvl="1">
              <a:buClr>
                <a:schemeClr val="tx1"/>
              </a:buClr>
            </a:pPr>
            <a:r>
              <a:rPr lang="en-US" dirty="0"/>
              <a:t>Reduced aircraft downtimes and reduced installation costs</a:t>
            </a:r>
          </a:p>
          <a:p>
            <a:pPr lvl="1">
              <a:buClr>
                <a:schemeClr val="tx1"/>
              </a:buClr>
            </a:pPr>
            <a:r>
              <a:rPr lang="en-US" dirty="0">
                <a:solidFill>
                  <a:srgbClr val="0070C0"/>
                </a:solidFill>
              </a:rPr>
              <a:t>Gradual introduction of LDACS </a:t>
            </a:r>
            <a:r>
              <a:rPr lang="en-US" dirty="0"/>
              <a:t>possible starting where broadband connectivity is needed most</a:t>
            </a:r>
          </a:p>
          <a:p>
            <a:pPr lvl="1">
              <a:buClr>
                <a:schemeClr val="tx1"/>
              </a:buClr>
            </a:pPr>
            <a:r>
              <a:rPr lang="en-US" dirty="0"/>
              <a:t>Aircraft can use LDACS wherever deployed on ground, otherwise VDL is used</a:t>
            </a:r>
          </a:p>
          <a:p>
            <a:pPr lvl="1">
              <a:buClr>
                <a:schemeClr val="tx1"/>
              </a:buClr>
            </a:pPr>
            <a:r>
              <a:rPr lang="en-US" dirty="0"/>
              <a:t>Use and return of investment starts with the </a:t>
            </a:r>
            <a:r>
              <a:rPr lang="en-US" dirty="0">
                <a:solidFill>
                  <a:srgbClr val="0070C0"/>
                </a:solidFill>
              </a:rPr>
              <a:t>first LDACS ground installation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10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069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will LDACS be deployed?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/>
              <a:t>With a valid business case for CSPs/ANSPs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b="1" dirty="0"/>
              <a:t>Main guideline: </a:t>
            </a:r>
            <a:r>
              <a:rPr lang="en-US" dirty="0">
                <a:solidFill>
                  <a:srgbClr val="C00000"/>
                </a:solidFill>
              </a:rPr>
              <a:t>Re-use existing infrastructure on-board and on ground as far as possible to reduce costs</a:t>
            </a:r>
          </a:p>
          <a:p>
            <a:pPr marL="0" indent="0">
              <a:buNone/>
            </a:pPr>
            <a:endParaRPr lang="en-US" sz="800" dirty="0"/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rgbClr val="C00000"/>
                </a:solidFill>
              </a:rPr>
              <a:t>Re-use existing ground infrastructure</a:t>
            </a:r>
          </a:p>
          <a:p>
            <a:pPr lvl="1">
              <a:buClr>
                <a:schemeClr val="tx1"/>
              </a:buClr>
            </a:pPr>
            <a:r>
              <a:rPr lang="en-US" dirty="0">
                <a:solidFill>
                  <a:srgbClr val="0070C0"/>
                </a:solidFill>
              </a:rPr>
              <a:t>Coverage area </a:t>
            </a:r>
            <a:r>
              <a:rPr lang="en-US" dirty="0"/>
              <a:t>of a single LDACS ground station is comparable to VDL coverage</a:t>
            </a:r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rgbClr val="C00000"/>
                </a:solidFill>
              </a:rPr>
              <a:t>Advantages</a:t>
            </a:r>
          </a:p>
          <a:p>
            <a:pPr lvl="1">
              <a:buClr>
                <a:schemeClr val="tx1"/>
              </a:buClr>
            </a:pPr>
            <a:r>
              <a:rPr lang="en-US" dirty="0"/>
              <a:t>Ground station installations can be re-used</a:t>
            </a:r>
          </a:p>
          <a:p>
            <a:pPr lvl="1">
              <a:buClr>
                <a:schemeClr val="tx1"/>
              </a:buClr>
            </a:pPr>
            <a:r>
              <a:rPr lang="en-US" dirty="0"/>
              <a:t>Network infrastructure can be re-used</a:t>
            </a:r>
          </a:p>
          <a:p>
            <a:pPr>
              <a:buClr>
                <a:schemeClr val="tx1"/>
              </a:buClr>
            </a:pPr>
            <a:endParaRPr lang="en-US" sz="800" dirty="0"/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rgbClr val="C00000"/>
                </a:solidFill>
              </a:rPr>
              <a:t>Re-use existing service infrastructure</a:t>
            </a:r>
          </a:p>
          <a:p>
            <a:pPr lvl="1">
              <a:buClr>
                <a:schemeClr val="tx1"/>
              </a:buClr>
            </a:pPr>
            <a:r>
              <a:rPr lang="en-US" dirty="0"/>
              <a:t>CSPs can offer a </a:t>
            </a:r>
            <a:r>
              <a:rPr lang="en-US" dirty="0">
                <a:solidFill>
                  <a:srgbClr val="0070C0"/>
                </a:solidFill>
              </a:rPr>
              <a:t>broadband service </a:t>
            </a:r>
            <a:r>
              <a:rPr lang="en-US" dirty="0"/>
              <a:t>where available as complement to the VDL service</a:t>
            </a:r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rgbClr val="C00000"/>
                </a:solidFill>
              </a:rPr>
              <a:t>Advantages</a:t>
            </a:r>
          </a:p>
          <a:p>
            <a:pPr lvl="1">
              <a:buClr>
                <a:schemeClr val="tx1"/>
              </a:buClr>
            </a:pPr>
            <a:r>
              <a:rPr lang="en-US" dirty="0"/>
              <a:t>CSPs can use their infrastructure and client base</a:t>
            </a:r>
          </a:p>
          <a:p>
            <a:pPr lvl="1">
              <a:buClr>
                <a:schemeClr val="tx1"/>
              </a:buClr>
            </a:pPr>
            <a:r>
              <a:rPr lang="en-US" dirty="0">
                <a:solidFill>
                  <a:srgbClr val="0070C0"/>
                </a:solidFill>
              </a:rPr>
              <a:t>Seamless introduction </a:t>
            </a:r>
            <a:r>
              <a:rPr lang="en-US" dirty="0"/>
              <a:t>of a broadband service to airlines (AOC) and ANSPs (ATS)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11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48038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current status of LDACS?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/>
              <a:t>LDACS is well established and under ICAO standardization</a:t>
            </a:r>
          </a:p>
          <a:p>
            <a:r>
              <a:rPr lang="en-US" dirty="0"/>
              <a:t>LDACS </a:t>
            </a:r>
            <a:r>
              <a:rPr lang="en-US" dirty="0">
                <a:solidFill>
                  <a:srgbClr val="C00000"/>
                </a:solidFill>
              </a:rPr>
              <a:t>design is completed </a:t>
            </a:r>
            <a:r>
              <a:rPr lang="en-US" dirty="0"/>
              <a:t>and technical specifications are available and published</a:t>
            </a:r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rgbClr val="C00000"/>
                </a:solidFill>
              </a:rPr>
              <a:t>Demonstrator equipment </a:t>
            </a:r>
            <a:r>
              <a:rPr lang="en-US" dirty="0"/>
              <a:t>has been produced by </a:t>
            </a:r>
            <a:r>
              <a:rPr lang="en-US" dirty="0" err="1">
                <a:solidFill>
                  <a:srgbClr val="0070C0"/>
                </a:solidFill>
              </a:rPr>
              <a:t>Frequentis</a:t>
            </a:r>
            <a:r>
              <a:rPr lang="en-US" dirty="0">
                <a:solidFill>
                  <a:srgbClr val="0070C0"/>
                </a:solidFill>
              </a:rPr>
              <a:t>, Rohde &amp; Schwarz, and Leonardo</a:t>
            </a:r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rgbClr val="C00000"/>
                </a:solidFill>
              </a:rPr>
              <a:t>Flight trials </a:t>
            </a:r>
            <a:r>
              <a:rPr lang="en-US" dirty="0"/>
              <a:t>using industrial demonstrator equipment have been performed in March/April 2019</a:t>
            </a:r>
          </a:p>
          <a:p>
            <a:pPr lvl="1"/>
            <a:r>
              <a:rPr lang="en-US" dirty="0"/>
              <a:t>Four LDACS ground stations and one LDACS airborne installation</a:t>
            </a:r>
          </a:p>
          <a:p>
            <a:pPr lvl="1"/>
            <a:r>
              <a:rPr lang="en-US" dirty="0"/>
              <a:t>LDACS functionalities and capabilities have been demonstrated in realistic scenarios</a:t>
            </a:r>
          </a:p>
          <a:p>
            <a:endParaRPr lang="en-US" sz="800" dirty="0"/>
          </a:p>
          <a:p>
            <a:r>
              <a:rPr lang="en-US" dirty="0"/>
              <a:t>LDACS is </a:t>
            </a:r>
            <a:r>
              <a:rPr lang="en-US" dirty="0">
                <a:solidFill>
                  <a:srgbClr val="C00000"/>
                </a:solidFill>
              </a:rPr>
              <a:t>well established </a:t>
            </a:r>
            <a:r>
              <a:rPr lang="en-US" dirty="0"/>
              <a:t>in</a:t>
            </a:r>
          </a:p>
          <a:p>
            <a:pPr lvl="1"/>
            <a:r>
              <a:rPr lang="en-US" dirty="0"/>
              <a:t>ICAO’s Global Air Navigation Plan (</a:t>
            </a:r>
            <a:r>
              <a:rPr lang="en-US" dirty="0">
                <a:solidFill>
                  <a:srgbClr val="0070C0"/>
                </a:solidFill>
              </a:rPr>
              <a:t>GANP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SESAR’s </a:t>
            </a:r>
            <a:r>
              <a:rPr lang="en-US" dirty="0">
                <a:solidFill>
                  <a:srgbClr val="0070C0"/>
                </a:solidFill>
              </a:rPr>
              <a:t>ATM Master Plan</a:t>
            </a:r>
          </a:p>
          <a:p>
            <a:pPr lvl="1"/>
            <a:r>
              <a:rPr lang="en-US" dirty="0" err="1"/>
              <a:t>Eurocontrol’s</a:t>
            </a:r>
            <a:r>
              <a:rPr lang="en-US" dirty="0"/>
              <a:t> future communications infrastructure (</a:t>
            </a:r>
            <a:r>
              <a:rPr lang="en-US" dirty="0">
                <a:solidFill>
                  <a:srgbClr val="0070C0"/>
                </a:solidFill>
              </a:rPr>
              <a:t>FCI</a:t>
            </a:r>
            <a:r>
              <a:rPr lang="en-US" dirty="0"/>
              <a:t>)</a:t>
            </a:r>
          </a:p>
          <a:p>
            <a:endParaRPr lang="en-US" sz="800" dirty="0"/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rgbClr val="C00000"/>
                </a:solidFill>
              </a:rPr>
              <a:t>ICAO standardization </a:t>
            </a:r>
            <a:r>
              <a:rPr lang="en-US" dirty="0"/>
              <a:t>was initiated in October 2016</a:t>
            </a:r>
          </a:p>
          <a:p>
            <a:pPr lvl="1"/>
            <a:r>
              <a:rPr lang="en-US" dirty="0"/>
              <a:t>LDACS </a:t>
            </a:r>
            <a:r>
              <a:rPr lang="en-US" dirty="0">
                <a:solidFill>
                  <a:srgbClr val="0070C0"/>
                </a:solidFill>
              </a:rPr>
              <a:t>Draft SARPs </a:t>
            </a:r>
            <a:r>
              <a:rPr lang="en-US" dirty="0"/>
              <a:t>have been endorsed by the Communications Panel in October 2018</a:t>
            </a:r>
          </a:p>
          <a:p>
            <a:pPr lvl="1"/>
            <a:r>
              <a:rPr lang="en-US" dirty="0"/>
              <a:t>Work on SARPs </a:t>
            </a:r>
            <a:r>
              <a:rPr lang="en-US" dirty="0">
                <a:solidFill>
                  <a:srgbClr val="0070C0"/>
                </a:solidFill>
              </a:rPr>
              <a:t>Validation </a:t>
            </a:r>
            <a:r>
              <a:rPr lang="en-US" dirty="0"/>
              <a:t>and </a:t>
            </a:r>
            <a:r>
              <a:rPr lang="en-US" dirty="0">
                <a:solidFill>
                  <a:srgbClr val="0070C0"/>
                </a:solidFill>
              </a:rPr>
              <a:t>LDACS Manual </a:t>
            </a:r>
            <a:r>
              <a:rPr lang="en-US" dirty="0"/>
              <a:t>is ongoing</a:t>
            </a:r>
          </a:p>
          <a:p>
            <a:pPr lvl="1"/>
            <a:r>
              <a:rPr lang="en-US" dirty="0"/>
              <a:t>The aim is to have an applicable standard from </a:t>
            </a:r>
            <a:r>
              <a:rPr lang="en-US" dirty="0">
                <a:solidFill>
                  <a:srgbClr val="0070C0"/>
                </a:solidFill>
              </a:rPr>
              <a:t>2024</a:t>
            </a:r>
            <a:r>
              <a:rPr lang="en-US" dirty="0"/>
              <a:t> onwards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12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80079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current status of LDACS?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/>
              <a:t>Timeline towards LDACS applicability</a:t>
            </a:r>
          </a:p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13</a:t>
            </a:fld>
            <a:endParaRPr lang="en-GB" noProof="0" dirty="0"/>
          </a:p>
        </p:txBody>
      </p:sp>
      <p:cxnSp>
        <p:nvCxnSpPr>
          <p:cNvPr id="6" name="Gerade Verbindung mit Pfeil 5"/>
          <p:cNvCxnSpPr/>
          <p:nvPr/>
        </p:nvCxnSpPr>
        <p:spPr>
          <a:xfrm>
            <a:off x="698187" y="5202912"/>
            <a:ext cx="10800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/>
        </p:nvCxnSpPr>
        <p:spPr>
          <a:xfrm>
            <a:off x="698187" y="5022098"/>
            <a:ext cx="0" cy="36000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>
            <a:off x="7897787" y="5022098"/>
            <a:ext cx="0" cy="36000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9697987" y="5022098"/>
            <a:ext cx="0" cy="36000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444959" y="5562158"/>
            <a:ext cx="51296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e-DE" dirty="0">
                <a:latin typeface="Arial" pitchFamily="34" charset="0"/>
                <a:cs typeface="Arial" pitchFamily="34" charset="0"/>
              </a:rPr>
              <a:t>2019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5845559" y="5562158"/>
            <a:ext cx="51296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e-DE" dirty="0">
                <a:latin typeface="Arial" pitchFamily="34" charset="0"/>
                <a:cs typeface="Arial" pitchFamily="34" charset="0"/>
              </a:rPr>
              <a:t>2022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9437053" y="5562158"/>
            <a:ext cx="51296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e-DE" b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2024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9016356" y="4709095"/>
            <a:ext cx="137217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e-DE" b="1" dirty="0" err="1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Applicability</a:t>
            </a:r>
            <a:endParaRPr lang="de-DE" b="1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6992690" y="5925103"/>
            <a:ext cx="88485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e-DE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Q3/2022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2236253" y="5576096"/>
            <a:ext cx="51296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e-DE" dirty="0">
                <a:latin typeface="Arial" pitchFamily="34" charset="0"/>
                <a:cs typeface="Arial" pitchFamily="34" charset="0"/>
              </a:rPr>
              <a:t>2020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036453" y="5576096"/>
            <a:ext cx="51296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e-DE" dirty="0">
                <a:latin typeface="Arial" pitchFamily="34" charset="0"/>
                <a:cs typeface="Arial" pitchFamily="34" charset="0"/>
              </a:rPr>
              <a:t>2021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7636853" y="5587129"/>
            <a:ext cx="51296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e-DE" dirty="0">
                <a:latin typeface="Arial" pitchFamily="34" charset="0"/>
                <a:cs typeface="Arial" pitchFamily="34" charset="0"/>
              </a:rPr>
              <a:t>2023</a:t>
            </a:r>
          </a:p>
        </p:txBody>
      </p:sp>
      <p:cxnSp>
        <p:nvCxnSpPr>
          <p:cNvPr id="18" name="Gerade Verbindung 17"/>
          <p:cNvCxnSpPr/>
          <p:nvPr/>
        </p:nvCxnSpPr>
        <p:spPr>
          <a:xfrm>
            <a:off x="2497187" y="5036076"/>
            <a:ext cx="0" cy="36000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>
            <a:off x="6097587" y="5022098"/>
            <a:ext cx="0" cy="36000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>
            <a:off x="4297387" y="5036076"/>
            <a:ext cx="0" cy="36000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1977794" y="4482038"/>
            <a:ext cx="105157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Validation</a:t>
            </a:r>
          </a:p>
          <a:p>
            <a:pPr algn="ctr"/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Document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3803642" y="4482038"/>
            <a:ext cx="1000274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Update of</a:t>
            </a:r>
          </a:p>
          <a:p>
            <a:pPr algn="ctr"/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SARPs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5605990" y="4482038"/>
            <a:ext cx="995978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Validation</a:t>
            </a:r>
          </a:p>
          <a:p>
            <a:pPr algn="ctr"/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of SARPs</a:t>
            </a:r>
          </a:p>
        </p:txBody>
      </p:sp>
      <p:cxnSp>
        <p:nvCxnSpPr>
          <p:cNvPr id="24" name="Gerade Verbindung 23"/>
          <p:cNvCxnSpPr/>
          <p:nvPr/>
        </p:nvCxnSpPr>
        <p:spPr>
          <a:xfrm>
            <a:off x="7429735" y="4495976"/>
            <a:ext cx="0" cy="900000"/>
          </a:xfrm>
          <a:prstGeom prst="line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6910019" y="3941978"/>
            <a:ext cx="105157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Guidance</a:t>
            </a:r>
          </a:p>
          <a:p>
            <a:pPr algn="ctr"/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Material</a:t>
            </a:r>
          </a:p>
        </p:txBody>
      </p:sp>
      <p:cxnSp>
        <p:nvCxnSpPr>
          <p:cNvPr id="26" name="Gerade Verbindung mit Pfeil 25"/>
          <p:cNvCxnSpPr/>
          <p:nvPr/>
        </p:nvCxnSpPr>
        <p:spPr>
          <a:xfrm>
            <a:off x="697687" y="4230010"/>
            <a:ext cx="6300000" cy="0"/>
          </a:xfrm>
          <a:prstGeom prst="straightConnector1">
            <a:avLst/>
          </a:prstGeom>
          <a:ln w="25400">
            <a:solidFill>
              <a:srgbClr val="0070C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26"/>
          <p:cNvSpPr txBox="1"/>
          <p:nvPr/>
        </p:nvSpPr>
        <p:spPr>
          <a:xfrm>
            <a:off x="2209155" y="3941978"/>
            <a:ext cx="327012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Development of LDACS Manual</a:t>
            </a:r>
          </a:p>
        </p:txBody>
      </p:sp>
      <p:pic>
        <p:nvPicPr>
          <p:cNvPr id="28" name="Grafik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367" y="1629594"/>
            <a:ext cx="2215842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32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14</a:t>
            </a:fld>
            <a:endParaRPr lang="en-GB" noProof="0" dirty="0"/>
          </a:p>
        </p:txBody>
      </p:sp>
      <p:sp>
        <p:nvSpPr>
          <p:cNvPr id="6" name="Abgerundetes Rechteck 5"/>
          <p:cNvSpPr/>
          <p:nvPr/>
        </p:nvSpPr>
        <p:spPr>
          <a:xfrm>
            <a:off x="3577867" y="2169654"/>
            <a:ext cx="5040000" cy="2520000"/>
          </a:xfrm>
          <a:prstGeom prst="roundRect">
            <a:avLst/>
          </a:prstGeom>
          <a:solidFill>
            <a:srgbClr val="92D05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Thank you for your attendance!</a:t>
            </a:r>
          </a:p>
          <a:p>
            <a:pPr algn="ctr"/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Contact details: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Michael.Schnell@dlr.de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more information, see: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www.ldacs.com</a:t>
            </a:r>
          </a:p>
        </p:txBody>
      </p:sp>
    </p:spTree>
    <p:extLst>
      <p:ext uri="{BB962C8B-B14F-4D97-AF65-F5344CB8AC3E}">
        <p14:creationId xmlns:p14="http://schemas.microsoft.com/office/powerpoint/2010/main" val="200406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/>
              <a:t>Worldwide ATM modernization</a:t>
            </a:r>
          </a:p>
          <a:p>
            <a:r>
              <a:rPr lang="en-US" dirty="0"/>
              <a:t>For increased </a:t>
            </a:r>
            <a:r>
              <a:rPr lang="en-US" dirty="0">
                <a:solidFill>
                  <a:srgbClr val="C00000"/>
                </a:solidFill>
              </a:rPr>
              <a:t>efficiency</a:t>
            </a:r>
          </a:p>
          <a:p>
            <a:pPr lvl="1"/>
            <a:r>
              <a:rPr lang="en-US" dirty="0"/>
              <a:t>Reduce overall ATM costs</a:t>
            </a:r>
          </a:p>
          <a:p>
            <a:r>
              <a:rPr lang="en-US" dirty="0"/>
              <a:t>For increased </a:t>
            </a:r>
            <a:r>
              <a:rPr lang="en-US" dirty="0">
                <a:solidFill>
                  <a:srgbClr val="C00000"/>
                </a:solidFill>
              </a:rPr>
              <a:t>safety and security</a:t>
            </a:r>
          </a:p>
          <a:p>
            <a:pPr lvl="1"/>
            <a:r>
              <a:rPr lang="en-US" dirty="0"/>
              <a:t>Stay number one in safety, harden against cyber attacks</a:t>
            </a:r>
          </a:p>
          <a:p>
            <a:r>
              <a:rPr lang="en-US" dirty="0"/>
              <a:t>For increased </a:t>
            </a:r>
            <a:r>
              <a:rPr lang="en-US" dirty="0">
                <a:solidFill>
                  <a:srgbClr val="C00000"/>
                </a:solidFill>
              </a:rPr>
              <a:t>capacity</a:t>
            </a:r>
          </a:p>
          <a:p>
            <a:pPr lvl="1"/>
            <a:r>
              <a:rPr lang="en-US" dirty="0"/>
              <a:t>Overcome airspace capacity challenge</a:t>
            </a:r>
          </a:p>
          <a:p>
            <a:r>
              <a:rPr lang="en-US" dirty="0"/>
              <a:t>For </a:t>
            </a:r>
            <a:r>
              <a:rPr lang="en-US" dirty="0">
                <a:solidFill>
                  <a:srgbClr val="009900"/>
                </a:solidFill>
              </a:rPr>
              <a:t>greener</a:t>
            </a:r>
            <a:r>
              <a:rPr lang="en-US" dirty="0"/>
              <a:t> </a:t>
            </a:r>
            <a:r>
              <a:rPr lang="en-US" dirty="0">
                <a:solidFill>
                  <a:srgbClr val="009900"/>
                </a:solidFill>
              </a:rPr>
              <a:t>air transportation</a:t>
            </a:r>
          </a:p>
          <a:p>
            <a:pPr lvl="1"/>
            <a:r>
              <a:rPr lang="en-US" dirty="0"/>
              <a:t>Higher and continuing public acceptance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DLR.de  •  Chart </a:t>
            </a:r>
            <a:fld id="{A5AC3FBE-A647-41C9-A8C3-4435ED4FC895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sp>
        <p:nvSpPr>
          <p:cNvPr id="6" name="Abgerundetes Rechteck 5"/>
          <p:cNvSpPr>
            <a:spLocks noChangeAspect="1"/>
          </p:cNvSpPr>
          <p:nvPr/>
        </p:nvSpPr>
        <p:spPr>
          <a:xfrm rot="-1800000">
            <a:off x="6816951" y="1353053"/>
            <a:ext cx="2160000" cy="14400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 w="9525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SESAR</a:t>
            </a:r>
          </a:p>
        </p:txBody>
      </p:sp>
      <p:sp>
        <p:nvSpPr>
          <p:cNvPr id="7" name="Abgerundetes Rechteck 6"/>
          <p:cNvSpPr>
            <a:spLocks/>
          </p:cNvSpPr>
          <p:nvPr/>
        </p:nvSpPr>
        <p:spPr>
          <a:xfrm rot="600000">
            <a:off x="9589607" y="2022220"/>
            <a:ext cx="2160000" cy="144000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 w="9525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sz="2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de-DE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NextGen</a:t>
            </a:r>
            <a:endParaRPr lang="de-DE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bgerundetes Rechteck 7"/>
          <p:cNvSpPr/>
          <p:nvPr/>
        </p:nvSpPr>
        <p:spPr>
          <a:xfrm rot="1800000">
            <a:off x="6566595" y="4125361"/>
            <a:ext cx="2160000" cy="144000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 w="9525">
            <a:noFill/>
          </a:ln>
          <a:scene3d>
            <a:camera prst="orthographicFront">
              <a:rot lat="0" lon="0" rev="0"/>
            </a:camera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CAAMS</a:t>
            </a:r>
          </a:p>
        </p:txBody>
      </p:sp>
      <p:sp>
        <p:nvSpPr>
          <p:cNvPr id="9" name="Abgerundetes Rechteck 8"/>
          <p:cNvSpPr/>
          <p:nvPr/>
        </p:nvSpPr>
        <p:spPr>
          <a:xfrm rot="-1800000">
            <a:off x="9554927" y="4354567"/>
            <a:ext cx="2160000" cy="1440000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 w="9525">
            <a:noFill/>
          </a:ln>
          <a:scene3d>
            <a:camera prst="orthographicFront"/>
            <a:lightRig rig="threePt" dir="t"/>
          </a:scene3d>
          <a:sp3d prstMaterial="matte"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de-DE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CARATS</a:t>
            </a:r>
          </a:p>
        </p:txBody>
      </p:sp>
      <p:pic>
        <p:nvPicPr>
          <p:cNvPr id="10" name="Picture 15" descr="C:\Users\schnell\AppData\Local\Microsoft\Windows\Temporary Internet Files\Content.IE5\44I0JL2Z\De_Forest_RJ6_Audion_radio_receiver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351" y="5293971"/>
            <a:ext cx="2880000" cy="148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480963" y="4437986"/>
            <a:ext cx="5256000" cy="720000"/>
          </a:xfrm>
          <a:prstGeom prst="rect">
            <a:avLst/>
          </a:prstGeom>
          <a:solidFill>
            <a:srgbClr val="0070C0"/>
          </a:solidFill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Requires modernization of CNS technologies,</a:t>
            </a:r>
            <a:b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especially improved and secure connectivity.</a:t>
            </a:r>
          </a:p>
        </p:txBody>
      </p:sp>
    </p:spTree>
    <p:extLst>
      <p:ext uri="{BB962C8B-B14F-4D97-AF65-F5344CB8AC3E}">
        <p14:creationId xmlns:p14="http://schemas.microsoft.com/office/powerpoint/2010/main" val="85794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7" grpId="1" animBg="1"/>
      <p:bldP spid="8" grpId="1" animBg="1"/>
      <p:bldP spid="9" grpId="1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446400" lvl="1" indent="0">
              <a:buNone/>
            </a:pPr>
            <a:r>
              <a:rPr lang="en-US" sz="2400" b="1" dirty="0"/>
              <a:t>What is LDACS?</a:t>
            </a:r>
          </a:p>
          <a:p>
            <a:pPr marL="446400" lvl="1" indent="0">
              <a:buNone/>
            </a:pPr>
            <a:endParaRPr lang="en-US" sz="2400" b="1" dirty="0"/>
          </a:p>
          <a:p>
            <a:pPr marL="446400" lvl="1" indent="0">
              <a:buNone/>
            </a:pPr>
            <a:r>
              <a:rPr lang="en-US" sz="2400" b="1" dirty="0"/>
              <a:t>What does LDACS offer?</a:t>
            </a:r>
          </a:p>
          <a:p>
            <a:pPr marL="446400" lvl="1" indent="0">
              <a:buNone/>
            </a:pPr>
            <a:endParaRPr lang="en-US" sz="2400" b="1" dirty="0"/>
          </a:p>
          <a:p>
            <a:pPr marL="446400" lvl="1" indent="0">
              <a:buNone/>
            </a:pPr>
            <a:r>
              <a:rPr lang="en-US" sz="2400" b="1" dirty="0"/>
              <a:t>How will LDACS be deployed?</a:t>
            </a:r>
          </a:p>
          <a:p>
            <a:pPr marL="446400" lvl="1" indent="0">
              <a:buNone/>
            </a:pPr>
            <a:endParaRPr lang="en-US" sz="2400" b="1" dirty="0"/>
          </a:p>
          <a:p>
            <a:pPr marL="446400" lvl="1" indent="0">
              <a:buNone/>
            </a:pPr>
            <a:r>
              <a:rPr lang="en-US" sz="2400" b="1" dirty="0"/>
              <a:t>What is the current status of LDACS?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3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2487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LDACS?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/>
              <a:t>LDACS stands for </a:t>
            </a:r>
            <a:r>
              <a:rPr lang="en-US" sz="2000" b="1" dirty="0">
                <a:solidFill>
                  <a:srgbClr val="C00000"/>
                </a:solidFill>
              </a:rPr>
              <a:t>L-band Digital Aeronautical Communications System </a:t>
            </a:r>
            <a:r>
              <a:rPr lang="en-US" sz="2000" b="1" dirty="0"/>
              <a:t>and is</a:t>
            </a:r>
            <a:endParaRPr lang="en-US" sz="2000" dirty="0"/>
          </a:p>
          <a:p>
            <a:pPr>
              <a:buClr>
                <a:schemeClr val="tx1"/>
              </a:buClr>
            </a:pPr>
            <a:r>
              <a:rPr lang="en-US" b="1" dirty="0">
                <a:solidFill>
                  <a:srgbClr val="C00000"/>
                </a:solidFill>
              </a:rPr>
              <a:t>the</a:t>
            </a:r>
            <a:r>
              <a:rPr lang="en-US" dirty="0"/>
              <a:t> upcoming broadband and secure </a:t>
            </a:r>
            <a:r>
              <a:rPr lang="en-US" dirty="0">
                <a:solidFill>
                  <a:srgbClr val="C00000"/>
                </a:solidFill>
              </a:rPr>
              <a:t>terrestrial communications system </a:t>
            </a:r>
            <a:r>
              <a:rPr lang="en-US" dirty="0"/>
              <a:t>for aviation</a:t>
            </a:r>
          </a:p>
          <a:p>
            <a:pPr>
              <a:buClr>
                <a:schemeClr val="tx1"/>
              </a:buClr>
            </a:pPr>
            <a:r>
              <a:rPr lang="en-US" dirty="0"/>
              <a:t>originally developed under EUROCONTROL contract and being refined within SESAR 2020</a:t>
            </a:r>
          </a:p>
          <a:p>
            <a:pPr>
              <a:buClr>
                <a:schemeClr val="tx1"/>
              </a:buClr>
            </a:pPr>
            <a:r>
              <a:rPr lang="en-US" dirty="0"/>
              <a:t>exclusively designed for </a:t>
            </a:r>
            <a:r>
              <a:rPr lang="en-US" dirty="0">
                <a:solidFill>
                  <a:srgbClr val="C00000"/>
                </a:solidFill>
              </a:rPr>
              <a:t>aviation use</a:t>
            </a:r>
            <a:r>
              <a:rPr lang="en-US" dirty="0"/>
              <a:t> in protected</a:t>
            </a:r>
            <a:br>
              <a:rPr lang="en-US" dirty="0"/>
            </a:br>
            <a:r>
              <a:rPr lang="en-US" dirty="0"/>
              <a:t>aeronautical L-band with AM(R)S allocation</a:t>
            </a:r>
          </a:p>
          <a:p>
            <a:pPr>
              <a:buClr>
                <a:schemeClr val="tx1"/>
              </a:buClr>
            </a:pPr>
            <a:r>
              <a:rPr lang="en-US" dirty="0"/>
              <a:t>well positioned in SESAR’s ATM Master Plan</a:t>
            </a:r>
            <a:br>
              <a:rPr lang="en-US" dirty="0"/>
            </a:br>
            <a:r>
              <a:rPr lang="en-US" dirty="0"/>
              <a:t>and essential part of the FCI</a:t>
            </a:r>
          </a:p>
          <a:p>
            <a:pPr>
              <a:buClr>
                <a:schemeClr val="tx1"/>
              </a:buClr>
            </a:pPr>
            <a:r>
              <a:rPr lang="en-US" dirty="0"/>
              <a:t>well reflected in ICAO’s </a:t>
            </a:r>
            <a:r>
              <a:rPr lang="en-US" dirty="0">
                <a:solidFill>
                  <a:srgbClr val="C00000"/>
                </a:solidFill>
              </a:rPr>
              <a:t>Global Air Navigation Plan</a:t>
            </a:r>
          </a:p>
          <a:p>
            <a:pPr>
              <a:buClr>
                <a:schemeClr val="tx1"/>
              </a:buClr>
            </a:pPr>
            <a:r>
              <a:rPr lang="en-US" dirty="0"/>
              <a:t>under </a:t>
            </a:r>
            <a:r>
              <a:rPr lang="en-US" dirty="0">
                <a:solidFill>
                  <a:srgbClr val="C00000"/>
                </a:solidFill>
              </a:rPr>
              <a:t>ICAO standardization </a:t>
            </a:r>
            <a:r>
              <a:rPr lang="en-US" dirty="0"/>
              <a:t>(Communications Panel)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4</a:t>
            </a:fld>
            <a:endParaRPr lang="en-GB" noProof="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227" y="2781722"/>
            <a:ext cx="5760000" cy="3370097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6989749" y="3847563"/>
            <a:ext cx="77425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e-DE" sz="1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SatCom</a:t>
            </a:r>
            <a:endParaRPr lang="de-DE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998039" y="5869594"/>
            <a:ext cx="106920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e-DE" sz="1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AeroMACS</a:t>
            </a:r>
            <a:endParaRPr lang="de-DE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8725879" y="3991579"/>
            <a:ext cx="111395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e-DE" sz="1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LDACS A2A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7789775" y="5107703"/>
            <a:ext cx="88646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LDACS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0431706" y="4819671"/>
            <a:ext cx="88646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LDACS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6097587" y="2783702"/>
            <a:ext cx="5760000" cy="3077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Future Communications Infrastructure (FCI)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625571" y="4798042"/>
            <a:ext cx="5328000" cy="864000"/>
          </a:xfrm>
          <a:prstGeom prst="rect">
            <a:avLst/>
          </a:prstGeom>
          <a:solidFill>
            <a:srgbClr val="0070C0"/>
          </a:solidFill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LDACS is a </a:t>
            </a:r>
            <a:r>
              <a: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mature technology 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 aviation!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Flight trials have taken place March/April 2019</a:t>
            </a:r>
            <a:endParaRPr lang="de-DE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48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LDACS?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5</a:t>
            </a:fld>
            <a:endParaRPr lang="en-GB" noProof="0" dirty="0"/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DB08916D-4263-486B-8EFB-B98F6239EE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6000" y="1591200"/>
            <a:ext cx="11221200" cy="43380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LDACS System Characteristics</a:t>
            </a:r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prstClr val="black"/>
                </a:solidFill>
              </a:rPr>
              <a:t>State-of-the-art technology as </a:t>
            </a:r>
            <a:r>
              <a:rPr lang="en-US" kern="0" dirty="0">
                <a:latin typeface="Arial"/>
                <a:ea typeface="ヒラギノ角ゴ Pro W3"/>
                <a:cs typeface="Arial"/>
              </a:rPr>
              <a:t>used in </a:t>
            </a:r>
            <a:r>
              <a:rPr lang="en-US" dirty="0">
                <a:solidFill>
                  <a:prstClr val="black"/>
                </a:solidFill>
              </a:rPr>
              <a:t>LTE/4G</a:t>
            </a:r>
            <a:endParaRPr lang="en-US" dirty="0"/>
          </a:p>
          <a:p>
            <a:pPr>
              <a:buClr>
                <a:prstClr val="black"/>
              </a:buClr>
            </a:pPr>
            <a:endParaRPr lang="en-US" sz="400" dirty="0"/>
          </a:p>
          <a:p>
            <a:pPr>
              <a:buClr>
                <a:prstClr val="black"/>
              </a:buClr>
            </a:pPr>
            <a:r>
              <a:rPr lang="en-US" dirty="0"/>
              <a:t>Based on OFDM modulation technology</a:t>
            </a:r>
          </a:p>
          <a:p>
            <a:pPr lvl="1">
              <a:buClr>
                <a:prstClr val="black"/>
              </a:buClr>
            </a:pPr>
            <a:r>
              <a:rPr lang="en-US" dirty="0">
                <a:solidFill>
                  <a:prstClr val="black"/>
                </a:solidFill>
              </a:rPr>
              <a:t>Orthogonal Frequency-Division Multiplexing</a:t>
            </a:r>
          </a:p>
          <a:p>
            <a:pPr lvl="1">
              <a:buClr>
                <a:prstClr val="black"/>
              </a:buClr>
            </a:pPr>
            <a:r>
              <a:rPr lang="en-US" dirty="0">
                <a:solidFill>
                  <a:prstClr val="black"/>
                </a:solidFill>
              </a:rPr>
              <a:t>Multi-carrier technology</a:t>
            </a:r>
          </a:p>
          <a:p>
            <a:pPr lvl="1">
              <a:buClr>
                <a:prstClr val="black"/>
              </a:buClr>
            </a:pPr>
            <a:r>
              <a:rPr lang="en-US" dirty="0">
                <a:solidFill>
                  <a:prstClr val="black"/>
                </a:solidFill>
              </a:rPr>
              <a:t>Modern, </a:t>
            </a:r>
            <a:r>
              <a:rPr lang="en-US" dirty="0">
                <a:solidFill>
                  <a:srgbClr val="C00000"/>
                </a:solidFill>
              </a:rPr>
              <a:t>highly flexible and scalable</a:t>
            </a:r>
            <a:endParaRPr lang="en-US" dirty="0">
              <a:solidFill>
                <a:prstClr val="black"/>
              </a:solidFill>
            </a:endParaRPr>
          </a:p>
          <a:p>
            <a:pPr>
              <a:buClr>
                <a:prstClr val="black"/>
              </a:buClr>
            </a:pPr>
            <a:endParaRPr lang="en-US" sz="400" dirty="0"/>
          </a:p>
          <a:p>
            <a:pPr>
              <a:buClr>
                <a:prstClr val="black"/>
              </a:buClr>
            </a:pPr>
            <a:r>
              <a:rPr lang="en-US" dirty="0"/>
              <a:t>Efficient coding and adaptive coding/modulation</a:t>
            </a:r>
          </a:p>
          <a:p>
            <a:pPr lvl="1">
              <a:buClr>
                <a:prstClr val="black"/>
              </a:buClr>
            </a:pPr>
            <a:r>
              <a:rPr lang="en-US" dirty="0"/>
              <a:t>Covers QPSK, 16-QAM, 64-QAM</a:t>
            </a:r>
          </a:p>
          <a:p>
            <a:pPr lvl="1">
              <a:buClr>
                <a:prstClr val="black"/>
              </a:buClr>
            </a:pPr>
            <a:r>
              <a:rPr lang="en-US" dirty="0"/>
              <a:t>Concatenated coding scheme using</a:t>
            </a:r>
            <a:br>
              <a:rPr lang="en-US" dirty="0"/>
            </a:br>
            <a:r>
              <a:rPr lang="en-US" dirty="0"/>
              <a:t>combination of Reed Solomon and</a:t>
            </a:r>
            <a:br>
              <a:rPr lang="en-US" dirty="0"/>
            </a:br>
            <a:r>
              <a:rPr lang="en-US" dirty="0"/>
              <a:t>convolutional code</a:t>
            </a:r>
          </a:p>
          <a:p>
            <a:pPr lvl="1">
              <a:buClr>
                <a:prstClr val="black"/>
              </a:buClr>
            </a:pPr>
            <a:r>
              <a:rPr lang="en-US" dirty="0"/>
              <a:t>Interleaving</a:t>
            </a:r>
            <a:endParaRPr lang="en-US" sz="400" dirty="0">
              <a:solidFill>
                <a:prstClr val="black"/>
              </a:solidFill>
            </a:endParaRPr>
          </a:p>
        </p:txBody>
      </p:sp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A012BB20-9631-4484-A492-CBC8F759FCCD}"/>
              </a:ext>
            </a:extLst>
          </p:cNvPr>
          <p:cNvSpPr/>
          <p:nvPr/>
        </p:nvSpPr>
        <p:spPr>
          <a:xfrm>
            <a:off x="6386227" y="2709714"/>
            <a:ext cx="5472000" cy="3240000"/>
          </a:xfrm>
          <a:prstGeom prst="roundRect">
            <a:avLst/>
          </a:prstGeom>
          <a:solidFill>
            <a:srgbClr val="92D05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no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Main LDACS Parameters:</a:t>
            </a:r>
          </a:p>
          <a:p>
            <a:endParaRPr lang="en-US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Number of subcarriers	64 (50 used)</a:t>
            </a:r>
          </a:p>
          <a:p>
            <a:endParaRPr lang="en-US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Bandwidth		625 / 488 kHz</a:t>
            </a:r>
          </a:p>
          <a:p>
            <a:endParaRPr lang="en-US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Subcarrier spacing	9,765625 kHz</a:t>
            </a:r>
          </a:p>
          <a:p>
            <a:endParaRPr lang="en-US" sz="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OFDM symbol duration	102,4 µs</a:t>
            </a:r>
          </a:p>
          <a:p>
            <a:endParaRPr lang="en-US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Guard interval		(4,8 + 12,8) µs</a:t>
            </a:r>
          </a:p>
          <a:p>
            <a:endParaRPr lang="en-US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Net data rate		550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kbit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/s – 2,6 Mbit/s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at least 50-times VDL Mode 2 capacity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91874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LDACS?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6</a:t>
            </a:fld>
            <a:endParaRPr lang="en-GB" noProof="0" dirty="0"/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DB08916D-4263-486B-8EFB-B98F6239EE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6000" y="1591200"/>
            <a:ext cx="11221200" cy="43380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LDACS System Characteristics</a:t>
            </a:r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rgbClr val="C00000"/>
                </a:solidFill>
              </a:rPr>
              <a:t>LDACS inlay approach</a:t>
            </a:r>
            <a:r>
              <a:rPr lang="en-US" dirty="0"/>
              <a:t>: Deployment in L-band among DME channels</a:t>
            </a:r>
          </a:p>
          <a:p>
            <a:pPr lvl="1">
              <a:buClr>
                <a:schemeClr val="tx1"/>
              </a:buClr>
            </a:pPr>
            <a:r>
              <a:rPr lang="en-US" dirty="0">
                <a:solidFill>
                  <a:prstClr val="black"/>
                </a:solidFill>
              </a:rPr>
              <a:t>Ensuring the right frequency separation and geographic distance</a:t>
            </a:r>
          </a:p>
          <a:p>
            <a:pPr lvl="1">
              <a:buClr>
                <a:schemeClr val="tx1"/>
              </a:buClr>
            </a:pPr>
            <a:r>
              <a:rPr lang="en-US" dirty="0">
                <a:solidFill>
                  <a:prstClr val="black"/>
                </a:solidFill>
              </a:rPr>
              <a:t>Suppression of out-of-band radiation towards other L-band systems</a:t>
            </a:r>
          </a:p>
          <a:p>
            <a:pPr lvl="1">
              <a:buClr>
                <a:schemeClr val="tx1"/>
              </a:buClr>
            </a:pPr>
            <a:r>
              <a:rPr lang="en-US" dirty="0">
                <a:solidFill>
                  <a:prstClr val="black"/>
                </a:solidFill>
              </a:rPr>
              <a:t>Mitigation of L-band interference from other L-band systems</a:t>
            </a:r>
            <a:endParaRPr lang="en-US" dirty="0">
              <a:solidFill>
                <a:srgbClr val="C00000"/>
              </a:solidFill>
            </a:endParaRPr>
          </a:p>
          <a:p>
            <a:pPr>
              <a:buClr>
                <a:schemeClr val="tx1"/>
              </a:buClr>
            </a:pPr>
            <a:endParaRPr lang="en-US" sz="800" dirty="0">
              <a:solidFill>
                <a:prstClr val="black"/>
              </a:solidFill>
            </a:endParaRPr>
          </a:p>
          <a:p>
            <a:pPr>
              <a:buClr>
                <a:prstClr val="black"/>
              </a:buClr>
            </a:pPr>
            <a:r>
              <a:rPr lang="en-US" dirty="0">
                <a:solidFill>
                  <a:srgbClr val="C00000"/>
                </a:solidFill>
              </a:rPr>
              <a:t>Cellular</a:t>
            </a:r>
            <a:r>
              <a:rPr lang="en-US" dirty="0">
                <a:solidFill>
                  <a:prstClr val="black"/>
                </a:solidFill>
              </a:rPr>
              <a:t> communications concept</a:t>
            </a:r>
          </a:p>
          <a:p>
            <a:pPr>
              <a:buClr>
                <a:prstClr val="black"/>
              </a:buClr>
            </a:pPr>
            <a:endParaRPr lang="en-US" sz="800" dirty="0">
              <a:solidFill>
                <a:prstClr val="black"/>
              </a:solidFill>
            </a:endParaRPr>
          </a:p>
          <a:p>
            <a:pPr lvl="0">
              <a:buClr>
                <a:prstClr val="black"/>
              </a:buClr>
            </a:pPr>
            <a:r>
              <a:rPr lang="en-US" dirty="0">
                <a:solidFill>
                  <a:prstClr val="black"/>
                </a:solidFill>
              </a:rPr>
              <a:t>Apply </a:t>
            </a:r>
            <a:r>
              <a:rPr lang="en-US" dirty="0">
                <a:solidFill>
                  <a:srgbClr val="C00000"/>
                </a:solidFill>
              </a:rPr>
              <a:t>FDD</a:t>
            </a:r>
            <a:r>
              <a:rPr lang="en-US" dirty="0">
                <a:solidFill>
                  <a:prstClr val="black"/>
                </a:solidFill>
              </a:rPr>
              <a:t> due to limited bandwidth available with inlay approach</a:t>
            </a:r>
          </a:p>
          <a:p>
            <a:pPr lvl="1">
              <a:buClr>
                <a:prstClr val="black"/>
              </a:buClr>
            </a:pPr>
            <a:r>
              <a:rPr lang="en-US" dirty="0">
                <a:solidFill>
                  <a:prstClr val="black"/>
                </a:solidFill>
              </a:rPr>
              <a:t>Forward Link: 1110 – 1125 (1156) MHz</a:t>
            </a:r>
          </a:p>
          <a:p>
            <a:pPr lvl="1">
              <a:buClr>
                <a:prstClr val="black"/>
              </a:buClr>
            </a:pPr>
            <a:r>
              <a:rPr lang="en-US" dirty="0">
                <a:solidFill>
                  <a:prstClr val="black"/>
                </a:solidFill>
              </a:rPr>
              <a:t>Reverse Link: 964 – 979 (1010) MHz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B001C9E8-124E-4388-8073-A94C02BE6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4770790"/>
            <a:ext cx="7200000" cy="132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BC15E237-A29D-4167-95EB-A7F8BF609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9835" y="2293296"/>
            <a:ext cx="3046569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040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LDACS offer?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/>
              <a:t>A variety of useful features and capabilities</a:t>
            </a:r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rgbClr val="C00000"/>
                </a:solidFill>
              </a:rPr>
              <a:t>Broadband Connectivity </a:t>
            </a:r>
            <a:r>
              <a:rPr lang="en-US" dirty="0"/>
              <a:t>to enable modern ATM concepts</a:t>
            </a:r>
          </a:p>
          <a:p>
            <a:pPr lvl="1">
              <a:buClr>
                <a:schemeClr val="tx1"/>
              </a:buClr>
            </a:pPr>
            <a:r>
              <a:rPr lang="en-US" dirty="0"/>
              <a:t>LDACS is based on technology as applied for LTE/4G mobile radio systems</a:t>
            </a:r>
          </a:p>
          <a:p>
            <a:pPr lvl="1">
              <a:buClr>
                <a:schemeClr val="tx1"/>
              </a:buClr>
            </a:pPr>
            <a:r>
              <a:rPr lang="en-US" dirty="0"/>
              <a:t>High-rate data communications with </a:t>
            </a:r>
            <a:r>
              <a:rPr lang="en-US" dirty="0">
                <a:solidFill>
                  <a:srgbClr val="0070C0"/>
                </a:solidFill>
              </a:rPr>
              <a:t>550 kbps – 2.6 Mbps </a:t>
            </a:r>
            <a:r>
              <a:rPr lang="en-US" dirty="0"/>
              <a:t>per channel (</a:t>
            </a:r>
            <a:r>
              <a:rPr lang="en-US" dirty="0">
                <a:solidFill>
                  <a:srgbClr val="0070C0"/>
                </a:solidFill>
              </a:rPr>
              <a:t>55 – 260 times VDL2</a:t>
            </a:r>
            <a:r>
              <a:rPr lang="en-US" dirty="0"/>
              <a:t>)</a:t>
            </a:r>
          </a:p>
          <a:p>
            <a:pPr lvl="1">
              <a:buClr>
                <a:schemeClr val="tx1"/>
              </a:buClr>
            </a:pPr>
            <a:endParaRPr lang="en-US" sz="800" dirty="0"/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rgbClr val="C00000"/>
                </a:solidFill>
              </a:rPr>
              <a:t>Improved communications performance </a:t>
            </a:r>
            <a:r>
              <a:rPr lang="en-US" dirty="0"/>
              <a:t>to overcome current deficiencies</a:t>
            </a:r>
          </a:p>
          <a:p>
            <a:pPr lvl="1">
              <a:buClr>
                <a:schemeClr val="tx1"/>
              </a:buClr>
            </a:pPr>
            <a:r>
              <a:rPr lang="en-US" dirty="0"/>
              <a:t>LDACS provides both </a:t>
            </a:r>
            <a:r>
              <a:rPr lang="en-US" dirty="0">
                <a:solidFill>
                  <a:srgbClr val="0070C0"/>
                </a:solidFill>
              </a:rPr>
              <a:t>data link </a:t>
            </a:r>
            <a:r>
              <a:rPr lang="en-US" dirty="0"/>
              <a:t>connectivity </a:t>
            </a:r>
            <a:r>
              <a:rPr lang="en-US" dirty="0">
                <a:solidFill>
                  <a:srgbClr val="0070C0"/>
                </a:solidFill>
              </a:rPr>
              <a:t>and digital voice</a:t>
            </a:r>
          </a:p>
          <a:p>
            <a:pPr lvl="1">
              <a:buClr>
                <a:schemeClr val="tx1"/>
              </a:buClr>
            </a:pPr>
            <a:r>
              <a:rPr lang="en-US" dirty="0">
                <a:solidFill>
                  <a:srgbClr val="0070C0"/>
                </a:solidFill>
              </a:rPr>
              <a:t>Low-latency</a:t>
            </a:r>
            <a:r>
              <a:rPr lang="en-US" dirty="0"/>
              <a:t> transmission through coordinated channel access</a:t>
            </a:r>
          </a:p>
          <a:p>
            <a:pPr lvl="1">
              <a:buClr>
                <a:schemeClr val="tx1"/>
              </a:buClr>
            </a:pPr>
            <a:r>
              <a:rPr lang="en-GB" dirty="0"/>
              <a:t>Service priorities ensure low-latency and high continuity of service for safety-critical ATS and AOC </a:t>
            </a:r>
          </a:p>
          <a:p>
            <a:pPr lvl="1">
              <a:buClr>
                <a:schemeClr val="tx1"/>
              </a:buClr>
            </a:pPr>
            <a:r>
              <a:rPr lang="en-US" dirty="0">
                <a:solidFill>
                  <a:srgbClr val="0070C0"/>
                </a:solidFill>
              </a:rPr>
              <a:t>No co-channel interference </a:t>
            </a:r>
            <a:r>
              <a:rPr lang="en-US" dirty="0"/>
              <a:t>problems as experienced during VDL2 data link deployment</a:t>
            </a:r>
          </a:p>
          <a:p>
            <a:pPr lvl="1">
              <a:buClr>
                <a:schemeClr val="tx1"/>
              </a:buClr>
            </a:pPr>
            <a:endParaRPr lang="en-US" sz="800" dirty="0"/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rgbClr val="C00000"/>
                </a:solidFill>
              </a:rPr>
              <a:t>Secure transmissions </a:t>
            </a:r>
            <a:r>
              <a:rPr lang="en-US" dirty="0"/>
              <a:t>through built-in cyber-security means</a:t>
            </a:r>
          </a:p>
          <a:p>
            <a:pPr lvl="1">
              <a:buClr>
                <a:schemeClr val="tx1"/>
              </a:buClr>
            </a:pPr>
            <a:r>
              <a:rPr lang="en-US" dirty="0"/>
              <a:t>Ensuring mutual entity authentication</a:t>
            </a:r>
          </a:p>
          <a:p>
            <a:pPr lvl="1">
              <a:buClr>
                <a:schemeClr val="tx1"/>
              </a:buClr>
            </a:pPr>
            <a:r>
              <a:rPr lang="en-US" dirty="0"/>
              <a:t>Protecting </a:t>
            </a:r>
            <a:r>
              <a:rPr lang="en-US" dirty="0">
                <a:solidFill>
                  <a:srgbClr val="0070C0"/>
                </a:solidFill>
              </a:rPr>
              <a:t>confidentiality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integrity</a:t>
            </a:r>
            <a:r>
              <a:rPr lang="en-US" dirty="0"/>
              <a:t> and </a:t>
            </a:r>
            <a:r>
              <a:rPr lang="en-US" dirty="0">
                <a:solidFill>
                  <a:srgbClr val="0070C0"/>
                </a:solidFill>
              </a:rPr>
              <a:t>authenticity</a:t>
            </a:r>
            <a:r>
              <a:rPr lang="en-US" dirty="0"/>
              <a:t> of messages</a:t>
            </a:r>
          </a:p>
          <a:p>
            <a:pPr lvl="1">
              <a:buClr>
                <a:schemeClr val="tx1"/>
              </a:buClr>
            </a:pPr>
            <a:r>
              <a:rPr lang="en-US" dirty="0"/>
              <a:t>Ensuring </a:t>
            </a:r>
            <a:r>
              <a:rPr lang="en-US" dirty="0">
                <a:solidFill>
                  <a:srgbClr val="0070C0"/>
                </a:solidFill>
              </a:rPr>
              <a:t>availability</a:t>
            </a:r>
            <a:r>
              <a:rPr lang="en-US" dirty="0"/>
              <a:t> and </a:t>
            </a:r>
            <a:r>
              <a:rPr lang="en-US" dirty="0">
                <a:solidFill>
                  <a:srgbClr val="0070C0"/>
                </a:solidFill>
              </a:rPr>
              <a:t>continuity</a:t>
            </a:r>
            <a:r>
              <a:rPr lang="en-US" dirty="0"/>
              <a:t> of service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7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16963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LDACS offer?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/>
              <a:t>A variety of useful features and capabilities</a:t>
            </a:r>
          </a:p>
          <a:p>
            <a:pPr>
              <a:buClr>
                <a:schemeClr val="tx1"/>
              </a:buClr>
            </a:pPr>
            <a:r>
              <a:rPr lang="en-US" dirty="0"/>
              <a:t>Simultaneous transmission of </a:t>
            </a:r>
            <a:r>
              <a:rPr lang="en-US" dirty="0">
                <a:solidFill>
                  <a:srgbClr val="C00000"/>
                </a:solidFill>
              </a:rPr>
              <a:t>ATS and AOC </a:t>
            </a:r>
            <a:r>
              <a:rPr lang="en-US" dirty="0"/>
              <a:t>services</a:t>
            </a:r>
          </a:p>
          <a:p>
            <a:pPr lvl="1">
              <a:buClr>
                <a:schemeClr val="tx1"/>
              </a:buClr>
            </a:pPr>
            <a:r>
              <a:rPr lang="en-US" dirty="0"/>
              <a:t>Each service transmits according to its </a:t>
            </a:r>
            <a:r>
              <a:rPr lang="en-US" dirty="0">
                <a:solidFill>
                  <a:srgbClr val="0070C0"/>
                </a:solidFill>
              </a:rPr>
              <a:t>priority</a:t>
            </a:r>
            <a:r>
              <a:rPr lang="en-US" dirty="0"/>
              <a:t> suitable for the service requirements</a:t>
            </a:r>
          </a:p>
          <a:p>
            <a:pPr lvl="1">
              <a:buClr>
                <a:schemeClr val="tx1"/>
              </a:buClr>
            </a:pPr>
            <a:r>
              <a:rPr lang="en-US" dirty="0"/>
              <a:t>Transmission of </a:t>
            </a:r>
            <a:r>
              <a:rPr lang="en-US" dirty="0">
                <a:solidFill>
                  <a:srgbClr val="0070C0"/>
                </a:solidFill>
              </a:rPr>
              <a:t>high-volume AOC data </a:t>
            </a:r>
            <a:r>
              <a:rPr lang="en-US" dirty="0"/>
              <a:t>while ensuring </a:t>
            </a:r>
            <a:r>
              <a:rPr lang="en-US" dirty="0">
                <a:solidFill>
                  <a:srgbClr val="0070C0"/>
                </a:solidFill>
              </a:rPr>
              <a:t>immediate access for safety-critical services</a:t>
            </a:r>
          </a:p>
          <a:p>
            <a:pPr lvl="1">
              <a:buClr>
                <a:schemeClr val="tx1"/>
              </a:buClr>
            </a:pPr>
            <a:r>
              <a:rPr lang="en-US" dirty="0"/>
              <a:t>LDACS covers ATN/B1 and ATS/B2 as well as emerging ATS/B3 and additional future services including full 4D TBO, flight-centric ATM, secure connectivity to the flight deck, and secure GBAS</a:t>
            </a:r>
          </a:p>
          <a:p>
            <a:pPr lvl="1">
              <a:buClr>
                <a:schemeClr val="tx1"/>
              </a:buClr>
            </a:pPr>
            <a:endParaRPr lang="en-US" sz="800" dirty="0"/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rgbClr val="C00000"/>
                </a:solidFill>
              </a:rPr>
              <a:t>Integrated CNS</a:t>
            </a:r>
          </a:p>
          <a:p>
            <a:pPr lvl="1">
              <a:buClr>
                <a:schemeClr val="tx1"/>
              </a:buClr>
            </a:pPr>
            <a:r>
              <a:rPr lang="en-US" dirty="0">
                <a:solidFill>
                  <a:srgbClr val="C00000"/>
                </a:solidFill>
              </a:rPr>
              <a:t>C</a:t>
            </a:r>
            <a:r>
              <a:rPr lang="en-US" dirty="0"/>
              <a:t>ommunications for ATS and AOC services – </a:t>
            </a:r>
            <a:r>
              <a:rPr lang="en-US" dirty="0">
                <a:solidFill>
                  <a:srgbClr val="0070C0"/>
                </a:solidFill>
              </a:rPr>
              <a:t>main task</a:t>
            </a:r>
          </a:p>
          <a:p>
            <a:pPr lvl="1">
              <a:buClr>
                <a:schemeClr val="tx1"/>
              </a:buClr>
            </a:pPr>
            <a:r>
              <a:rPr lang="en-US" dirty="0">
                <a:solidFill>
                  <a:srgbClr val="C00000"/>
                </a:solidFill>
              </a:rPr>
              <a:t>N</a:t>
            </a:r>
            <a:r>
              <a:rPr lang="en-US" dirty="0"/>
              <a:t>avigation/positioning through ranging to ground stations providing enhanced APNT capabilities</a:t>
            </a:r>
          </a:p>
          <a:p>
            <a:pPr lvl="1">
              <a:buClr>
                <a:schemeClr val="tx1"/>
              </a:buClr>
            </a:pPr>
            <a:r>
              <a:rPr lang="en-US" dirty="0">
                <a:solidFill>
                  <a:srgbClr val="C00000"/>
                </a:solidFill>
              </a:rPr>
              <a:t>S</a:t>
            </a:r>
            <a:r>
              <a:rPr lang="en-US" dirty="0"/>
              <a:t>urveillance through detection of airborne LDACS transmissions at ground stations</a:t>
            </a:r>
          </a:p>
          <a:p>
            <a:pPr lvl="1">
              <a:buClr>
                <a:schemeClr val="tx1"/>
              </a:buClr>
            </a:pPr>
            <a:endParaRPr lang="en-US" sz="800" dirty="0"/>
          </a:p>
          <a:p>
            <a:pPr>
              <a:buClr>
                <a:schemeClr val="tx1"/>
              </a:buClr>
            </a:pPr>
            <a:r>
              <a:rPr lang="en-US" dirty="0"/>
              <a:t>Potential </a:t>
            </a:r>
            <a:r>
              <a:rPr lang="en-US" dirty="0">
                <a:solidFill>
                  <a:srgbClr val="C00000"/>
                </a:solidFill>
              </a:rPr>
              <a:t>extensions </a:t>
            </a:r>
            <a:r>
              <a:rPr lang="en-US" dirty="0"/>
              <a:t>under current consideration</a:t>
            </a:r>
          </a:p>
          <a:p>
            <a:pPr lvl="1">
              <a:buClr>
                <a:schemeClr val="tx1"/>
              </a:buClr>
            </a:pPr>
            <a:r>
              <a:rPr lang="en-US" dirty="0"/>
              <a:t>Extension towards </a:t>
            </a:r>
            <a:r>
              <a:rPr lang="en-US" dirty="0">
                <a:solidFill>
                  <a:srgbClr val="0070C0"/>
                </a:solidFill>
              </a:rPr>
              <a:t>direct air-air communications </a:t>
            </a:r>
            <a:r>
              <a:rPr lang="en-US" dirty="0"/>
              <a:t>(LDACS A2A)</a:t>
            </a:r>
          </a:p>
          <a:p>
            <a:pPr lvl="1">
              <a:buClr>
                <a:schemeClr val="tx1"/>
              </a:buClr>
            </a:pPr>
            <a:r>
              <a:rPr lang="en-US" dirty="0"/>
              <a:t>Extension towards </a:t>
            </a:r>
            <a:r>
              <a:rPr lang="en-US" dirty="0">
                <a:solidFill>
                  <a:srgbClr val="0070C0"/>
                </a:solidFill>
              </a:rPr>
              <a:t>Command &amp; Control link </a:t>
            </a:r>
            <a:r>
              <a:rPr lang="en-US" dirty="0"/>
              <a:t>for single-piloted aircraft or RPAS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8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6666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LDACS offer?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/>
              <a:t>Special benefits for airlines</a:t>
            </a:r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rgbClr val="C00000"/>
                </a:solidFill>
              </a:rPr>
              <a:t>LDACS enables improved and secure aircraft connectivity</a:t>
            </a:r>
            <a:endParaRPr lang="en-US" dirty="0"/>
          </a:p>
          <a:p>
            <a:pPr lvl="1">
              <a:buClr>
                <a:schemeClr val="tx1"/>
              </a:buClr>
            </a:pPr>
            <a:r>
              <a:rPr lang="en-US" dirty="0"/>
              <a:t>High-volume, secure AOC and ATS communications for </a:t>
            </a:r>
            <a:r>
              <a:rPr lang="en-US" dirty="0">
                <a:solidFill>
                  <a:srgbClr val="0070C0"/>
                </a:solidFill>
              </a:rPr>
              <a:t>improved operational efficiency</a:t>
            </a:r>
          </a:p>
          <a:p>
            <a:pPr lvl="1">
              <a:buClr>
                <a:schemeClr val="tx1"/>
              </a:buClr>
            </a:pPr>
            <a:r>
              <a:rPr lang="en-US" dirty="0"/>
              <a:t>Secure, private communications for aircraft operators including AOC VoIP connections to aircraft</a:t>
            </a:r>
          </a:p>
          <a:p>
            <a:pPr>
              <a:buClr>
                <a:schemeClr val="tx1"/>
              </a:buClr>
            </a:pPr>
            <a:endParaRPr lang="en-US" sz="800" dirty="0"/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rgbClr val="C00000"/>
                </a:solidFill>
              </a:rPr>
              <a:t>LDACS enables modern ATM procedures 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</a:t>
            </a:r>
            <a:r>
              <a:rPr lang="en-US" dirty="0">
                <a:solidFill>
                  <a:srgbClr val="C00000"/>
                </a:solidFill>
              </a:rPr>
              <a:t> increased airspace capacity, reduced delays and costs</a:t>
            </a:r>
            <a:endParaRPr lang="en-US" dirty="0"/>
          </a:p>
          <a:p>
            <a:pPr lvl="1">
              <a:buClr>
                <a:schemeClr val="tx1"/>
              </a:buClr>
            </a:pPr>
            <a:r>
              <a:rPr lang="en-US" dirty="0"/>
              <a:t>Full 4D trajectory-based operations and </a:t>
            </a:r>
            <a:r>
              <a:rPr lang="en-US" dirty="0">
                <a:solidFill>
                  <a:prstClr val="black"/>
                </a:solidFill>
              </a:rPr>
              <a:t>flight-centric ATM</a:t>
            </a:r>
            <a:r>
              <a:rPr lang="en-US" dirty="0"/>
              <a:t> for </a:t>
            </a:r>
            <a:r>
              <a:rPr lang="en-US" dirty="0">
                <a:solidFill>
                  <a:srgbClr val="0070C0"/>
                </a:solidFill>
              </a:rPr>
              <a:t>increased airspace capacity and safety</a:t>
            </a:r>
          </a:p>
          <a:p>
            <a:pPr lvl="1">
              <a:buClr>
                <a:schemeClr val="tx1"/>
              </a:buClr>
            </a:pPr>
            <a:r>
              <a:rPr lang="en-US" dirty="0"/>
              <a:t>Air-traffic becomes more predictable and is handled more efficiently, improving </a:t>
            </a:r>
            <a:r>
              <a:rPr lang="en-US" dirty="0">
                <a:solidFill>
                  <a:srgbClr val="0070C0"/>
                </a:solidFill>
              </a:rPr>
              <a:t>punctuality and costs</a:t>
            </a:r>
            <a:endParaRPr lang="en-US" dirty="0"/>
          </a:p>
          <a:p>
            <a:pPr lvl="1">
              <a:buClr>
                <a:schemeClr val="tx1"/>
              </a:buClr>
            </a:pPr>
            <a:r>
              <a:rPr lang="en-US" dirty="0"/>
              <a:t>Less detours and waiting times/patterns </a:t>
            </a:r>
            <a:r>
              <a:rPr lang="en-US" dirty="0">
                <a:solidFill>
                  <a:srgbClr val="0070C0"/>
                </a:solidFill>
              </a:rPr>
              <a:t>reduce fuel burn</a:t>
            </a:r>
          </a:p>
          <a:p>
            <a:pPr>
              <a:buClr>
                <a:schemeClr val="tx1"/>
              </a:buClr>
            </a:pPr>
            <a:endParaRPr lang="en-US" sz="800" dirty="0"/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rgbClr val="C00000"/>
                </a:solidFill>
              </a:rPr>
              <a:t>LDACS assists transformation towards </a:t>
            </a:r>
            <a:r>
              <a:rPr lang="en-US" dirty="0">
                <a:solidFill>
                  <a:srgbClr val="009900"/>
                </a:solidFill>
              </a:rPr>
              <a:t>greener aviation</a:t>
            </a:r>
            <a:endParaRPr lang="en-US" dirty="0"/>
          </a:p>
          <a:p>
            <a:pPr lvl="1">
              <a:buClr>
                <a:schemeClr val="tx1"/>
              </a:buClr>
            </a:pPr>
            <a:r>
              <a:rPr lang="en-US" dirty="0"/>
              <a:t>Modern ATM procedures result in </a:t>
            </a:r>
            <a:r>
              <a:rPr lang="en-US" dirty="0">
                <a:solidFill>
                  <a:srgbClr val="0070C0"/>
                </a:solidFill>
              </a:rPr>
              <a:t>reduced fuel burn</a:t>
            </a:r>
          </a:p>
          <a:p>
            <a:pPr lvl="1">
              <a:buClr>
                <a:schemeClr val="tx1"/>
              </a:buClr>
            </a:pPr>
            <a:r>
              <a:rPr lang="en-US" dirty="0"/>
              <a:t>Noise optimized routes over populated areas </a:t>
            </a:r>
            <a:r>
              <a:rPr lang="en-US" dirty="0">
                <a:solidFill>
                  <a:srgbClr val="0070C0"/>
                </a:solidFill>
              </a:rPr>
              <a:t>reduce noise foot prints</a:t>
            </a:r>
            <a:r>
              <a:rPr lang="en-US" dirty="0"/>
              <a:t> and increase public acceptance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9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63924495"/>
      </p:ext>
    </p:extLst>
  </p:cSld>
  <p:clrMapOvr>
    <a:masterClrMapping/>
  </p:clrMapOvr>
</p:sld>
</file>

<file path=ppt/theme/theme1.xml><?xml version="1.0" encoding="utf-8"?>
<a:theme xmlns:a="http://schemas.openxmlformats.org/drawingml/2006/main" name="DLR-Präsentation 16:9 Englisch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1"/>
          </a:solidFill>
        </a:ln>
      </a:spPr>
      <a:bodyPr rtlCol="0" anchor="ctr">
        <a:noAutofit/>
      </a:bodyPr>
      <a:lstStyle>
        <a:defPPr algn="ctr">
          <a:defRPr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tns:customPropertyEditors xmlns:tns="http://schemas.microsoft.com/office/2006/customDocumentInformationPanel">
  <tns:showOnOpen>false</tns:showOnOpen>
  <tns:defaultPropertyEditorNamespace>Standardeigenschaften</tns:defaultPropertyEditorNamespace>
</tns:customPropertyEdito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72B09A9A77C4438999FF1325BEF759" ma:contentTypeVersion="0" ma:contentTypeDescription="Create a new document." ma:contentTypeScope="" ma:versionID="65bd2d6fcaa3f4ac24b296b660148a9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5C61B9F-14F0-4AD9-AC81-B8624FAD5FC8}">
  <ds:schemaRefs>
    <ds:schemaRef ds:uri="http://schemas.microsoft.com/office/2006/customDocumentInformationPanel"/>
  </ds:schemaRefs>
</ds:datastoreItem>
</file>

<file path=customXml/itemProps2.xml><?xml version="1.0" encoding="utf-8"?>
<ds:datastoreItem xmlns:ds="http://schemas.openxmlformats.org/officeDocument/2006/customXml" ds:itemID="{12EFD8F2-66C1-4E23-8DED-9183352CB4E6}"/>
</file>

<file path=customXml/itemProps3.xml><?xml version="1.0" encoding="utf-8"?>
<ds:datastoreItem xmlns:ds="http://schemas.openxmlformats.org/officeDocument/2006/customXml" ds:itemID="{C8C4937C-E0E0-470A-B364-CE163F491249}"/>
</file>

<file path=customXml/itemProps4.xml><?xml version="1.0" encoding="utf-8"?>
<ds:datastoreItem xmlns:ds="http://schemas.openxmlformats.org/officeDocument/2006/customXml" ds:itemID="{A26D35DE-19B0-48A5-8B58-6C49F6545D9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1329</Words>
  <Application>Microsoft Office PowerPoint</Application>
  <PresentationFormat>Benutzerdefiniert</PresentationFormat>
  <Paragraphs>219</Paragraphs>
  <Slides>14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9" baseType="lpstr">
      <vt:lpstr>Arial</vt:lpstr>
      <vt:lpstr>Calibri</vt:lpstr>
      <vt:lpstr>Wingdings</vt:lpstr>
      <vt:lpstr>ヒラギノ角ゴ Pro W3</vt:lpstr>
      <vt:lpstr>DLR-Präsentation 16:9 Englisch</vt:lpstr>
      <vt:lpstr>LDACS Briefing Current Status of LDACS Development and Standardization  </vt:lpstr>
      <vt:lpstr>Motivation</vt:lpstr>
      <vt:lpstr>Outline</vt:lpstr>
      <vt:lpstr>What is LDACS?</vt:lpstr>
      <vt:lpstr>What is LDACS?</vt:lpstr>
      <vt:lpstr>What is LDACS?</vt:lpstr>
      <vt:lpstr>What does LDACS offer?</vt:lpstr>
      <vt:lpstr>What does LDACS offer?</vt:lpstr>
      <vt:lpstr>What does LDACS offer?</vt:lpstr>
      <vt:lpstr>How will LDACS be deployed?</vt:lpstr>
      <vt:lpstr>How will LDACS be deployed?</vt:lpstr>
      <vt:lpstr>What is the current status of LDACS?</vt:lpstr>
      <vt:lpstr>What is the current status of LDACS?</vt:lpstr>
      <vt:lpstr>PowerPoint-Präsentation</vt:lpstr>
    </vt:vector>
  </TitlesOfParts>
  <Company>DLR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Schnell, Michael</dc:creator>
  <cp:lastModifiedBy>Schnell, Michael</cp:lastModifiedBy>
  <cp:revision>537</cp:revision>
  <cp:lastPrinted>2018-04-25T09:01:36Z</cp:lastPrinted>
  <dcterms:created xsi:type="dcterms:W3CDTF">2012-06-19T06:51:55Z</dcterms:created>
  <dcterms:modified xsi:type="dcterms:W3CDTF">2021-02-18T07:47:15Z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0x010100B372B09A9A77C4438999FF1325BEF759</vt:lpwstr>
  </property>
</Properties>
</file>